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56" r:id="rId2"/>
    <p:sldId id="257" r:id="rId3"/>
    <p:sldId id="258" r:id="rId4"/>
    <p:sldId id="259" r:id="rId5"/>
    <p:sldId id="260" r:id="rId6"/>
    <p:sldId id="265" r:id="rId7"/>
    <p:sldId id="261" r:id="rId8"/>
    <p:sldId id="262" r:id="rId9"/>
    <p:sldId id="263" r:id="rId10"/>
    <p:sldId id="264"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44935-A477-4050-ACBA-F2F9421BE080}" type="datetimeFigureOut">
              <a:rPr lang="el-GR" smtClean="0"/>
              <a:t>27/3/2020</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72B8B7-E547-4036-A7FC-CDA5043AB946}" type="slidenum">
              <a:rPr lang="el-GR" smtClean="0"/>
              <a:t>‹#›</a:t>
            </a:fld>
            <a:endParaRPr lang="el-GR"/>
          </a:p>
        </p:txBody>
      </p:sp>
    </p:spTree>
    <p:extLst>
      <p:ext uri="{BB962C8B-B14F-4D97-AF65-F5344CB8AC3E}">
        <p14:creationId xmlns:p14="http://schemas.microsoft.com/office/powerpoint/2010/main" val="1977121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F72B8B7-E547-4036-A7FC-CDA5043AB946}" type="slidenum">
              <a:rPr lang="el-GR" smtClean="0"/>
              <a:t>10</a:t>
            </a:fld>
            <a:endParaRPr lang="el-GR"/>
          </a:p>
        </p:txBody>
      </p:sp>
    </p:spTree>
    <p:extLst>
      <p:ext uri="{BB962C8B-B14F-4D97-AF65-F5344CB8AC3E}">
        <p14:creationId xmlns:p14="http://schemas.microsoft.com/office/powerpoint/2010/main" val="24643208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l-GR" smtClean="0"/>
              <a:t>Στυλ κύριου τίτλου</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38F1520-8972-4762-B746-61CDD8C0F29E}" type="datetimeFigureOut">
              <a:rPr lang="el-GR" smtClean="0"/>
              <a:t>27/3/2020</a:t>
            </a:fld>
            <a:endParaRPr lang="el-GR"/>
          </a:p>
        </p:txBody>
      </p:sp>
      <p:sp>
        <p:nvSpPr>
          <p:cNvPr id="5" name="Footer Placeholder 4"/>
          <p:cNvSpPr>
            <a:spLocks noGrp="1"/>
          </p:cNvSpPr>
          <p:nvPr>
            <p:ph type="ftr" sz="quarter" idx="11"/>
          </p:nvPr>
        </p:nvSpPr>
        <p:spPr>
          <a:xfrm>
            <a:off x="1174044" y="5357592"/>
            <a:ext cx="5034845" cy="365125"/>
          </a:xfrm>
        </p:spPr>
        <p:txBody>
          <a:bodyPr/>
          <a:lstStyle/>
          <a:p>
            <a:endParaRPr lang="el-G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4D5C8904-9234-4CDC-8CA8-544B8CC65BD6}"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nchor="ct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738F1520-8972-4762-B746-61CDD8C0F29E}" type="datetimeFigureOut">
              <a:rPr lang="el-GR" smtClean="0"/>
              <a:t>27/3/2020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738F1520-8972-4762-B746-61CDD8C0F29E}" type="datetimeFigureOut">
              <a:rPr lang="el-GR" smtClean="0"/>
              <a:t>27/3/2020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738F1520-8972-4762-B746-61CDD8C0F29E}" type="datetimeFigureOut">
              <a:rPr lang="el-GR" smtClean="0"/>
              <a:t>27/3/2020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38F1520-8972-4762-B746-61CDD8C0F29E}" type="datetimeFigureOut">
              <a:rPr lang="el-GR" smtClean="0"/>
              <a:t>27/3/2020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738F1520-8972-4762-B746-61CDD8C0F29E}" type="datetimeFigureOut">
              <a:rPr lang="el-GR" smtClean="0"/>
              <a:t>27/3/2020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D5C8904-9234-4CDC-8CA8-544B8CC65BD6}" type="slidenum">
              <a:rPr lang="el-GR" smtClean="0"/>
              <a:t>‹#›</a:t>
            </a:fld>
            <a:endParaRPr lang="el-GR"/>
          </a:p>
        </p:txBody>
      </p:sp>
      <p:sp>
        <p:nvSpPr>
          <p:cNvPr id="9" name="Content Placeholder 8"/>
          <p:cNvSpPr>
            <a:spLocks noGrp="1"/>
          </p:cNvSpPr>
          <p:nvPr>
            <p:ph sz="quarter" idx="13"/>
          </p:nvPr>
        </p:nvSpPr>
        <p:spPr>
          <a:xfrm>
            <a:off x="1298448" y="2121407"/>
            <a:ext cx="3200400" cy="360273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7" name="Date Placeholder 6"/>
          <p:cNvSpPr>
            <a:spLocks noGrp="1"/>
          </p:cNvSpPr>
          <p:nvPr>
            <p:ph type="dt" sz="half" idx="10"/>
          </p:nvPr>
        </p:nvSpPr>
        <p:spPr/>
        <p:txBody>
          <a:bodyPr/>
          <a:lstStyle/>
          <a:p>
            <a:fld id="{738F1520-8972-4762-B746-61CDD8C0F29E}" type="datetimeFigureOut">
              <a:rPr lang="el-GR" smtClean="0"/>
              <a:t>27/3/2020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D5C8904-9234-4CDC-8CA8-544B8CC65BD6}" type="slidenum">
              <a:rPr lang="el-GR" smtClean="0"/>
              <a:t>‹#›</a:t>
            </a:fld>
            <a:endParaRPr lang="el-GR"/>
          </a:p>
        </p:txBody>
      </p:sp>
      <p:sp>
        <p:nvSpPr>
          <p:cNvPr id="11" name="Content Placeholder 10"/>
          <p:cNvSpPr>
            <a:spLocks noGrp="1"/>
          </p:cNvSpPr>
          <p:nvPr>
            <p:ph sz="quarter" idx="13"/>
          </p:nvPr>
        </p:nvSpPr>
        <p:spPr>
          <a:xfrm>
            <a:off x="1298448" y="2944368"/>
            <a:ext cx="3227832" cy="277977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738F1520-8972-4762-B746-61CDD8C0F29E}" type="datetimeFigureOut">
              <a:rPr lang="el-GR" smtClean="0"/>
              <a:t>27/3/2020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F1520-8972-4762-B746-61CDD8C0F29E}" type="datetimeFigureOut">
              <a:rPr lang="el-GR" smtClean="0"/>
              <a:t>27/3/2020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D5C8904-9234-4CDC-8CA8-544B8CC65BD6}"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l-GR" smtClean="0"/>
              <a:t>Στυλ κύριου τίτλου</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a:xfrm rot="60000">
            <a:off x="6341698" y="5885672"/>
            <a:ext cx="1213821" cy="365125"/>
          </a:xfrm>
        </p:spPr>
        <p:txBody>
          <a:bodyPr/>
          <a:lstStyle/>
          <a:p>
            <a:fld id="{738F1520-8972-4762-B746-61CDD8C0F29E}" type="datetimeFigureOut">
              <a:rPr lang="el-GR" smtClean="0"/>
              <a:t>27/3/2020</a:t>
            </a:fld>
            <a:endParaRPr lang="el-GR"/>
          </a:p>
        </p:txBody>
      </p:sp>
      <p:sp>
        <p:nvSpPr>
          <p:cNvPr id="6" name="Footer Placeholder 5"/>
          <p:cNvSpPr>
            <a:spLocks noGrp="1"/>
          </p:cNvSpPr>
          <p:nvPr>
            <p:ph type="ftr" sz="quarter" idx="11"/>
          </p:nvPr>
        </p:nvSpPr>
        <p:spPr>
          <a:xfrm rot="-60000">
            <a:off x="914554" y="5829261"/>
            <a:ext cx="3522607" cy="365125"/>
          </a:xfrm>
        </p:spPr>
        <p:txBody>
          <a:bodyPr/>
          <a:lstStyle/>
          <a:p>
            <a:endParaRPr lang="el-GR"/>
          </a:p>
        </p:txBody>
      </p:sp>
      <p:sp>
        <p:nvSpPr>
          <p:cNvPr id="7" name="Slide Number Placeholder 6"/>
          <p:cNvSpPr>
            <a:spLocks noGrp="1"/>
          </p:cNvSpPr>
          <p:nvPr>
            <p:ph type="sldNum" sz="quarter" idx="12"/>
          </p:nvPr>
        </p:nvSpPr>
        <p:spPr>
          <a:xfrm rot="60000">
            <a:off x="7557313" y="5896961"/>
            <a:ext cx="554023" cy="365125"/>
          </a:xfrm>
        </p:spPr>
        <p:txBody>
          <a:bodyPr/>
          <a:lstStyle/>
          <a:p>
            <a:fld id="{4D5C8904-9234-4CDC-8CA8-544B8CC65BD6}"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l-GR" smtClean="0"/>
              <a:t>Στυλ κύριου τίτλου</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a:xfrm rot="60000">
            <a:off x="6345936" y="5888737"/>
            <a:ext cx="1213821" cy="365125"/>
          </a:xfrm>
        </p:spPr>
        <p:txBody>
          <a:bodyPr/>
          <a:lstStyle/>
          <a:p>
            <a:fld id="{738F1520-8972-4762-B746-61CDD8C0F29E}" type="datetimeFigureOut">
              <a:rPr lang="el-GR" smtClean="0"/>
              <a:t>27/3/2020</a:t>
            </a:fld>
            <a:endParaRPr lang="el-GR"/>
          </a:p>
        </p:txBody>
      </p:sp>
      <p:sp>
        <p:nvSpPr>
          <p:cNvPr id="6" name="Footer Placeholder 5"/>
          <p:cNvSpPr>
            <a:spLocks noGrp="1"/>
          </p:cNvSpPr>
          <p:nvPr>
            <p:ph type="ftr" sz="quarter" idx="11"/>
          </p:nvPr>
        </p:nvSpPr>
        <p:spPr>
          <a:xfrm rot="-60000">
            <a:off x="914569" y="5831037"/>
            <a:ext cx="3319043" cy="365125"/>
          </a:xfrm>
        </p:spPr>
        <p:txBody>
          <a:bodyPr/>
          <a:lstStyle/>
          <a:p>
            <a:endParaRPr lang="el-GR"/>
          </a:p>
        </p:txBody>
      </p:sp>
      <p:sp>
        <p:nvSpPr>
          <p:cNvPr id="7" name="Slide Number Placeholder 6"/>
          <p:cNvSpPr>
            <a:spLocks noGrp="1"/>
          </p:cNvSpPr>
          <p:nvPr>
            <p:ph type="sldNum" sz="quarter" idx="12"/>
          </p:nvPr>
        </p:nvSpPr>
        <p:spPr>
          <a:xfrm rot="60000">
            <a:off x="7562089" y="5900026"/>
            <a:ext cx="554023" cy="365125"/>
          </a:xfrm>
        </p:spPr>
        <p:txBody>
          <a:bodyPr/>
          <a:lstStyle/>
          <a:p>
            <a:fld id="{4D5C8904-9234-4CDC-8CA8-544B8CC65BD6}"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38F1520-8972-4762-B746-61CDD8C0F29E}" type="datetimeFigureOut">
              <a:rPr lang="el-GR" smtClean="0"/>
              <a:t>27/3/2020</a:t>
            </a:fld>
            <a:endParaRPr lang="el-G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l-G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4D5C8904-9234-4CDC-8CA8-544B8CC65BD6}"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kids.nationalgeographic.com/" TargetMode="External"/><Relationship Id="rId13" Type="http://schemas.openxmlformats.org/officeDocument/2006/relationships/hyperlink" Target="https://www.youtube.com/redirect?v=xtYNY4MuAO0&amp;redir_token=pB70ExQEcgfmO0IQDFZlK82yltd8MTU4NTIyNjI5OUAxNTg1MTM5ODk5&amp;event=video_description&amp;q=https://hangouts.google.com/" TargetMode="External"/><Relationship Id="rId3" Type="http://schemas.openxmlformats.org/officeDocument/2006/relationships/hyperlink" Target="http://rcel.enl.uoa.gr/peap/" TargetMode="External"/><Relationship Id="rId7" Type="http://schemas.openxmlformats.org/officeDocument/2006/relationships/hyperlink" Target="https://www.youtube.com/watch?v=_mIZy1S9sVI" TargetMode="External"/><Relationship Id="rId12" Type="http://schemas.openxmlformats.org/officeDocument/2006/relationships/hyperlink" Target="https://www.youtube.com/redirect?v=xtYNY4MuAO0&amp;redir_token=pB70ExQEcgfmO0IQDFZlK82yltd8MTU4NTIyNjI5OUAxNTg1MTM5ODk5&amp;event=video_description&amp;q=https://classroom.google.com/" TargetMode="External"/><Relationship Id="rId2" Type="http://schemas.openxmlformats.org/officeDocument/2006/relationships/hyperlink" Target="http://photodentro.edu.gr/aggregator/" TargetMode="External"/><Relationship Id="rId1" Type="http://schemas.openxmlformats.org/officeDocument/2006/relationships/slideLayout" Target="../slideLayouts/slideLayout2.xml"/><Relationship Id="rId6" Type="http://schemas.openxmlformats.org/officeDocument/2006/relationships/hyperlink" Target="https://global.cbeebies.com/" TargetMode="External"/><Relationship Id="rId11" Type="http://schemas.openxmlformats.org/officeDocument/2006/relationships/hyperlink" Target="https://padlet.com/" TargetMode="External"/><Relationship Id="rId5" Type="http://schemas.openxmlformats.org/officeDocument/2006/relationships/hyperlink" Target="https://learnenglishkids.britishcouncil.org/" TargetMode="External"/><Relationship Id="rId10" Type="http://schemas.openxmlformats.org/officeDocument/2006/relationships/hyperlink" Target="https://www.skype.com/en/" TargetMode="External"/><Relationship Id="rId4" Type="http://schemas.openxmlformats.org/officeDocument/2006/relationships/hyperlink" Target="https://www.youtube.com/redirect?v=xtYNY4MuAO0&amp;redir_token=pB70ExQEcgfmO0IQDFZlK82yltd8MTU4NTIyNjI5OUAxNTg1MTM5ODk5&amp;event=video_description&amp;q=https://zoom.us/" TargetMode="External"/><Relationship Id="rId9" Type="http://schemas.openxmlformats.org/officeDocument/2006/relationships/hyperlink" Target="https://www.kids-world-travel-guide.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051720" y="2564904"/>
            <a:ext cx="4666118" cy="1368152"/>
          </a:xfrm>
        </p:spPr>
        <p:txBody>
          <a:bodyPr>
            <a:normAutofit fontScale="90000"/>
          </a:bodyPr>
          <a:lstStyle/>
          <a:p>
            <a:r>
              <a:rPr lang="en-US" b="1" dirty="0" smtClean="0">
                <a:solidFill>
                  <a:srgbClr val="002060"/>
                </a:solidFill>
                <a:latin typeface="Arial" panose="020B0604020202020204" pitchFamily="34" charset="0"/>
                <a:cs typeface="Arial" panose="020B0604020202020204" pitchFamily="34" charset="0"/>
              </a:rPr>
              <a:t>Distance Learning for ELT</a:t>
            </a:r>
            <a:endParaRPr lang="el-GR" b="1" dirty="0">
              <a:solidFill>
                <a:srgbClr val="002060"/>
              </a:solidFill>
              <a:latin typeface="Arial" panose="020B0604020202020204" pitchFamily="34" charset="0"/>
              <a:cs typeface="Arial" panose="020B0604020202020204" pitchFamily="34" charset="0"/>
            </a:endParaRPr>
          </a:p>
        </p:txBody>
      </p:sp>
      <p:sp>
        <p:nvSpPr>
          <p:cNvPr id="4" name="AutoShape 4" descr="Αποτέλεσμα εικόνας για ΛΟΓΟΤΥΠΟ ΕΛΛΗΝΙΚΗΣ ΔΗΜΟΚΡΑΤΙΑΣ"/>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6" descr="Αποτέλεσμα εικόνας για ΛΟΓΟΤΥΠΟ ΕΛΛΗΝΙΚΗΣ ΔΗΜΟΚΡΑΤΙΑΣ"/>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6" name="AutoShape 8" descr="Αποτέλεσμα εικόνας για ΛΟΓΟΤΥΠΟ ΕΛΛΗΝΙΚΗΣ ΔΗΜΟΚΡΑΤΙΑΣ"/>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28590447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817583"/>
            <a:ext cx="6965245" cy="667201"/>
          </a:xfrm>
        </p:spPr>
        <p:txBody>
          <a:bodyPr>
            <a:normAutofit/>
          </a:bodyPr>
          <a:lstStyle/>
          <a:p>
            <a:r>
              <a:rPr lang="en-US" sz="3600" b="1" dirty="0" smtClean="0">
                <a:solidFill>
                  <a:srgbClr val="002060"/>
                </a:solidFill>
                <a:latin typeface="Arial" panose="020B0604020202020204" pitchFamily="34" charset="0"/>
                <a:cs typeface="Arial" panose="020B0604020202020204" pitchFamily="34" charset="0"/>
              </a:rPr>
              <a:t>9. How can we help students?</a:t>
            </a:r>
            <a:endParaRPr lang="el-GR" sz="3600"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1463040" y="1700808"/>
            <a:ext cx="6196405" cy="4536504"/>
          </a:xfrm>
        </p:spPr>
        <p:txBody>
          <a:bodyPr>
            <a:normAutofit fontScale="92500" lnSpcReduction="10000"/>
          </a:bodyPr>
          <a:lstStyle/>
          <a:p>
            <a:r>
              <a:rPr lang="en-US" sz="2800" dirty="0" smtClean="0">
                <a:latin typeface="Arial" panose="020B0604020202020204" pitchFamily="34" charset="0"/>
                <a:cs typeface="Arial" panose="020B0604020202020204" pitchFamily="34" charset="0"/>
              </a:rPr>
              <a:t>Be available</a:t>
            </a:r>
          </a:p>
          <a:p>
            <a:r>
              <a:rPr lang="en-US" sz="2800" dirty="0" smtClean="0">
                <a:latin typeface="Arial" panose="020B0604020202020204" pitchFamily="34" charset="0"/>
                <a:cs typeface="Arial" panose="020B0604020202020204" pitchFamily="34" charset="0"/>
              </a:rPr>
              <a:t>Be supportive</a:t>
            </a:r>
          </a:p>
          <a:p>
            <a:r>
              <a:rPr lang="en-US" sz="2800" dirty="0" smtClean="0">
                <a:latin typeface="Arial" panose="020B0604020202020204" pitchFamily="34" charset="0"/>
                <a:cs typeface="Arial" panose="020B0604020202020204" pitchFamily="34" charset="0"/>
              </a:rPr>
              <a:t>Be understanding</a:t>
            </a:r>
          </a:p>
          <a:p>
            <a:r>
              <a:rPr lang="en-US" sz="2800" dirty="0" smtClean="0">
                <a:latin typeface="Arial" panose="020B0604020202020204" pitchFamily="34" charset="0"/>
                <a:cs typeface="Arial" panose="020B0604020202020204" pitchFamily="34" charset="0"/>
              </a:rPr>
              <a:t>Be explanatory</a:t>
            </a:r>
          </a:p>
          <a:p>
            <a:r>
              <a:rPr lang="en-US" sz="2800" dirty="0" smtClean="0">
                <a:latin typeface="Arial" panose="020B0604020202020204" pitchFamily="34" charset="0"/>
                <a:cs typeface="Arial" panose="020B0604020202020204" pitchFamily="34" charset="0"/>
              </a:rPr>
              <a:t>Be patient</a:t>
            </a:r>
          </a:p>
          <a:p>
            <a:r>
              <a:rPr lang="en-US" sz="2800" dirty="0" smtClean="0">
                <a:latin typeface="Arial" panose="020B0604020202020204" pitchFamily="34" charset="0"/>
                <a:cs typeface="Arial" panose="020B0604020202020204" pitchFamily="34" charset="0"/>
              </a:rPr>
              <a:t>Be encouraging</a:t>
            </a:r>
          </a:p>
          <a:p>
            <a:r>
              <a:rPr lang="en-US" sz="2800" dirty="0" smtClean="0">
                <a:latin typeface="Arial" panose="020B0604020202020204" pitchFamily="34" charset="0"/>
                <a:cs typeface="Arial" panose="020B0604020202020204" pitchFamily="34" charset="0"/>
              </a:rPr>
              <a:t>Be prepared </a:t>
            </a:r>
            <a:r>
              <a:rPr lang="en-US" sz="2800" smtClean="0">
                <a:latin typeface="Arial" panose="020B0604020202020204" pitchFamily="34" charset="0"/>
                <a:cs typeface="Arial" panose="020B0604020202020204" pitchFamily="34" charset="0"/>
              </a:rPr>
              <a:t>to respond to needs</a:t>
            </a:r>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Be consistent with your role and ask learners to do the same</a:t>
            </a:r>
          </a:p>
          <a:p>
            <a:r>
              <a:rPr lang="en-US" sz="2800" dirty="0" smtClean="0">
                <a:latin typeface="Arial" panose="020B0604020202020204" pitchFamily="34" charset="0"/>
                <a:cs typeface="Arial" panose="020B0604020202020204" pitchFamily="34" charset="0"/>
              </a:rPr>
              <a:t>Be YOURSELF!!</a:t>
            </a:r>
            <a:endParaRPr lang="en-US" dirty="0" smtClean="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0011821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solidFill>
                  <a:srgbClr val="002060"/>
                </a:solidFill>
                <a:latin typeface="Arial" panose="020B0604020202020204" pitchFamily="34" charset="0"/>
                <a:cs typeface="Arial" panose="020B0604020202020204" pitchFamily="34" charset="0"/>
              </a:rPr>
              <a:t>2</a:t>
            </a:r>
            <a:r>
              <a:rPr lang="en-US" b="1" dirty="0" smtClean="0">
                <a:solidFill>
                  <a:srgbClr val="002060"/>
                </a:solidFill>
                <a:latin typeface="Arial" panose="020B0604020202020204" pitchFamily="34" charset="0"/>
                <a:cs typeface="Arial" panose="020B0604020202020204" pitchFamily="34" charset="0"/>
              </a:rPr>
              <a:t>. Distance Learning</a:t>
            </a:r>
            <a:endParaRPr lang="el-GR"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1259632" y="1916832"/>
            <a:ext cx="6840760" cy="4032448"/>
          </a:xfrm>
        </p:spPr>
        <p:txBody>
          <a:bodyPr>
            <a:normAutofit/>
          </a:bodyPr>
          <a:lstStyle/>
          <a:p>
            <a:r>
              <a:rPr lang="en-US" sz="3600" dirty="0" smtClean="0">
                <a:latin typeface="Arial" panose="020B0604020202020204" pitchFamily="34" charset="0"/>
                <a:cs typeface="Arial" panose="020B0604020202020204" pitchFamily="34" charset="0"/>
              </a:rPr>
              <a:t>What is it?</a:t>
            </a:r>
          </a:p>
          <a:p>
            <a:r>
              <a:rPr lang="en-US" sz="3600" dirty="0" smtClean="0">
                <a:latin typeface="Arial" panose="020B0604020202020204" pitchFamily="34" charset="0"/>
                <a:cs typeface="Arial" panose="020B0604020202020204" pitchFamily="34" charset="0"/>
              </a:rPr>
              <a:t>What do we aim at?</a:t>
            </a:r>
          </a:p>
          <a:p>
            <a:r>
              <a:rPr lang="en-US" sz="3600" dirty="0" smtClean="0">
                <a:latin typeface="Arial" panose="020B0604020202020204" pitchFamily="34" charset="0"/>
                <a:cs typeface="Arial" panose="020B0604020202020204" pitchFamily="34" charset="0"/>
              </a:rPr>
              <a:t>How can it be done?</a:t>
            </a:r>
          </a:p>
          <a:p>
            <a:r>
              <a:rPr lang="en-US" sz="3600" dirty="0" smtClean="0">
                <a:latin typeface="Arial" panose="020B0604020202020204" pitchFamily="34" charset="0"/>
                <a:cs typeface="Arial" panose="020B0604020202020204" pitchFamily="34" charset="0"/>
              </a:rPr>
              <a:t>What material should we use?</a:t>
            </a:r>
          </a:p>
          <a:p>
            <a:r>
              <a:rPr lang="en-US" sz="3600" dirty="0" smtClean="0">
                <a:latin typeface="Arial" panose="020B0604020202020204" pitchFamily="34" charset="0"/>
                <a:cs typeface="Arial" panose="020B0604020202020204" pitchFamily="34" charset="0"/>
              </a:rPr>
              <a:t>Where should we focus?</a:t>
            </a:r>
          </a:p>
          <a:p>
            <a:r>
              <a:rPr lang="en-US" sz="3600" dirty="0" smtClean="0">
                <a:latin typeface="Arial" panose="020B0604020202020204" pitchFamily="34" charset="0"/>
                <a:cs typeface="Arial" panose="020B0604020202020204" pitchFamily="34" charset="0"/>
              </a:rPr>
              <a:t>How could we help?</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6072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620689"/>
            <a:ext cx="6965245" cy="792088"/>
          </a:xfrm>
        </p:spPr>
        <p:txBody>
          <a:bodyPr/>
          <a:lstStyle/>
          <a:p>
            <a:r>
              <a:rPr lang="en-US" b="1" dirty="0">
                <a:solidFill>
                  <a:srgbClr val="002060"/>
                </a:solidFill>
                <a:latin typeface="Arial" panose="020B0604020202020204" pitchFamily="34" charset="0"/>
                <a:cs typeface="Arial" panose="020B0604020202020204" pitchFamily="34" charset="0"/>
              </a:rPr>
              <a:t>3</a:t>
            </a:r>
            <a:r>
              <a:rPr lang="en-US" b="1" dirty="0" smtClean="0">
                <a:solidFill>
                  <a:srgbClr val="002060"/>
                </a:solidFill>
                <a:latin typeface="Arial" panose="020B0604020202020204" pitchFamily="34" charset="0"/>
                <a:cs typeface="Arial" panose="020B0604020202020204" pitchFamily="34" charset="0"/>
              </a:rPr>
              <a:t>. What is it?</a:t>
            </a:r>
            <a:endParaRPr lang="el-GR"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755576" y="1412776"/>
            <a:ext cx="7560840" cy="5040560"/>
          </a:xfrm>
        </p:spPr>
        <p:txBody>
          <a:bodyPr>
            <a:normAutofit fontScale="92500" lnSpcReduction="10000"/>
          </a:bodyPr>
          <a:lstStyle/>
          <a:p>
            <a:r>
              <a:rPr lang="en-US" sz="2800" dirty="0" smtClean="0">
                <a:latin typeface="Arial" panose="020B0604020202020204" pitchFamily="34" charset="0"/>
                <a:cs typeface="Arial" panose="020B0604020202020204" pitchFamily="34" charset="0"/>
              </a:rPr>
              <a:t>It is a way to teach/learn remotely as opposed to face to face with a teacher and learners in the classroom</a:t>
            </a:r>
          </a:p>
          <a:p>
            <a:r>
              <a:rPr lang="en-US" sz="2800" dirty="0" smtClean="0">
                <a:latin typeface="Arial" panose="020B0604020202020204" pitchFamily="34" charset="0"/>
                <a:cs typeface="Arial" panose="020B0604020202020204" pitchFamily="34" charset="0"/>
              </a:rPr>
              <a:t>Distance learning does not mean there is lack of interaction between students and learners. The interaction is online rather than face to face </a:t>
            </a:r>
          </a:p>
          <a:p>
            <a:r>
              <a:rPr lang="en-US" sz="2800" dirty="0" smtClean="0">
                <a:latin typeface="Arial" panose="020B0604020202020204" pitchFamily="34" charset="0"/>
                <a:cs typeface="Arial" panose="020B0604020202020204" pitchFamily="34" charset="0"/>
              </a:rPr>
              <a:t>In our case, distance learning can be supplementary to the work in the conventional classroom </a:t>
            </a:r>
          </a:p>
          <a:p>
            <a:r>
              <a:rPr lang="en-US" sz="2800" dirty="0" smtClean="0">
                <a:latin typeface="Arial" panose="020B0604020202020204" pitchFamily="34" charset="0"/>
                <a:cs typeface="Arial" panose="020B0604020202020204" pitchFamily="34" charset="0"/>
              </a:rPr>
              <a:t>The basic tool is the Internet and a number of platforms/applications that can help us create our material </a:t>
            </a:r>
          </a:p>
          <a:p>
            <a:endParaRPr lang="el-GR" dirty="0"/>
          </a:p>
        </p:txBody>
      </p:sp>
    </p:spTree>
    <p:extLst>
      <p:ext uri="{BB962C8B-B14F-4D97-AF65-F5344CB8AC3E}">
        <p14:creationId xmlns:p14="http://schemas.microsoft.com/office/powerpoint/2010/main" val="2454601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692697"/>
            <a:ext cx="6965245" cy="576064"/>
          </a:xfrm>
        </p:spPr>
        <p:txBody>
          <a:bodyPr>
            <a:normAutofit fontScale="90000"/>
          </a:bodyPr>
          <a:lstStyle/>
          <a:p>
            <a:r>
              <a:rPr lang="en-US" b="1" dirty="0">
                <a:solidFill>
                  <a:srgbClr val="002060"/>
                </a:solidFill>
                <a:latin typeface="Arial" panose="020B0604020202020204" pitchFamily="34" charset="0"/>
                <a:cs typeface="Arial" panose="020B0604020202020204" pitchFamily="34" charset="0"/>
              </a:rPr>
              <a:t>4</a:t>
            </a:r>
            <a:r>
              <a:rPr lang="en-US" b="1" dirty="0" smtClean="0">
                <a:solidFill>
                  <a:srgbClr val="002060"/>
                </a:solidFill>
                <a:latin typeface="Arial" panose="020B0604020202020204" pitchFamily="34" charset="0"/>
                <a:cs typeface="Arial" panose="020B0604020202020204" pitchFamily="34" charset="0"/>
              </a:rPr>
              <a:t>. What do we aim at?</a:t>
            </a:r>
            <a:endParaRPr lang="el-GR"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827584" y="1556792"/>
            <a:ext cx="7560840" cy="4536504"/>
          </a:xfrm>
        </p:spPr>
        <p:txBody>
          <a:bodyPr>
            <a:noAutofit/>
          </a:bodyPr>
          <a:lstStyle/>
          <a:p>
            <a:r>
              <a:rPr lang="en-US" sz="2800" dirty="0" smtClean="0">
                <a:latin typeface="Arial" panose="020B0604020202020204" pitchFamily="34" charset="0"/>
                <a:cs typeface="Arial" panose="020B0604020202020204" pitchFamily="34" charset="0"/>
              </a:rPr>
              <a:t>Keep contact with the students</a:t>
            </a:r>
          </a:p>
          <a:p>
            <a:r>
              <a:rPr lang="en-US" sz="2800" dirty="0" smtClean="0">
                <a:latin typeface="Arial" panose="020B0604020202020204" pitchFamily="34" charset="0"/>
                <a:cs typeface="Arial" panose="020B0604020202020204" pitchFamily="34" charset="0"/>
              </a:rPr>
              <a:t>Cognitive enhancement</a:t>
            </a:r>
          </a:p>
          <a:p>
            <a:r>
              <a:rPr lang="en-US" sz="2800" dirty="0" smtClean="0">
                <a:latin typeface="Arial" panose="020B0604020202020204" pitchFamily="34" charset="0"/>
                <a:cs typeface="Arial" panose="020B0604020202020204" pitchFamily="34" charset="0"/>
              </a:rPr>
              <a:t>Personalized learning</a:t>
            </a:r>
          </a:p>
          <a:p>
            <a:r>
              <a:rPr lang="en-US" sz="2800" dirty="0" smtClean="0">
                <a:latin typeface="Arial" panose="020B0604020202020204" pitchFamily="34" charset="0"/>
                <a:cs typeface="Arial" panose="020B0604020202020204" pitchFamily="34" charset="0"/>
              </a:rPr>
              <a:t>Exchange of ideas</a:t>
            </a:r>
          </a:p>
          <a:p>
            <a:r>
              <a:rPr lang="en-US" sz="2800" dirty="0" smtClean="0">
                <a:latin typeface="Arial" panose="020B0604020202020204" pitchFamily="34" charset="0"/>
                <a:cs typeface="Arial" panose="020B0604020202020204" pitchFamily="34" charset="0"/>
              </a:rPr>
              <a:t>Feedback</a:t>
            </a:r>
          </a:p>
          <a:p>
            <a:r>
              <a:rPr lang="en-US" sz="2800" dirty="0" smtClean="0">
                <a:latin typeface="Arial" panose="020B0604020202020204" pitchFamily="34" charset="0"/>
                <a:cs typeface="Arial" panose="020B0604020202020204" pitchFamily="34" charset="0"/>
              </a:rPr>
              <a:t>Revision opportunities</a:t>
            </a:r>
          </a:p>
          <a:p>
            <a:r>
              <a:rPr lang="en-US" sz="2800" dirty="0" smtClean="0">
                <a:latin typeface="Arial" panose="020B0604020202020204" pitchFamily="34" charset="0"/>
                <a:cs typeface="Arial" panose="020B0604020202020204" pitchFamily="34" charset="0"/>
              </a:rPr>
              <a:t>Fun activities</a:t>
            </a:r>
          </a:p>
          <a:p>
            <a:r>
              <a:rPr lang="en-US" sz="2800" dirty="0" smtClean="0">
                <a:latin typeface="Arial" panose="020B0604020202020204" pitchFamily="34" charset="0"/>
                <a:cs typeface="Arial" panose="020B0604020202020204" pitchFamily="34" charset="0"/>
              </a:rPr>
              <a:t>Creativity</a:t>
            </a:r>
          </a:p>
          <a:p>
            <a:r>
              <a:rPr lang="en-US" sz="2800" dirty="0" smtClean="0">
                <a:latin typeface="Arial" panose="020B0604020202020204" pitchFamily="34" charset="0"/>
                <a:cs typeface="Arial" panose="020B0604020202020204" pitchFamily="34" charset="0"/>
              </a:rPr>
              <a:t>Keeping students busy</a:t>
            </a: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2444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692697"/>
            <a:ext cx="6965245" cy="720080"/>
          </a:xfrm>
        </p:spPr>
        <p:txBody>
          <a:bodyPr>
            <a:normAutofit fontScale="90000"/>
          </a:bodyPr>
          <a:lstStyle/>
          <a:p>
            <a:r>
              <a:rPr lang="en-US" b="1" dirty="0" smtClean="0">
                <a:solidFill>
                  <a:srgbClr val="002060"/>
                </a:solidFill>
                <a:latin typeface="Arial" panose="020B0604020202020204" pitchFamily="34" charset="0"/>
                <a:cs typeface="Arial" panose="020B0604020202020204" pitchFamily="34" charset="0"/>
              </a:rPr>
              <a:t>5a. How do we do it?</a:t>
            </a:r>
            <a:endParaRPr lang="el-GR"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827584" y="1484784"/>
            <a:ext cx="7488832" cy="4752528"/>
          </a:xfrm>
        </p:spPr>
        <p:txBody>
          <a:bodyPr>
            <a:normAutofit fontScale="92500" lnSpcReduction="10000"/>
          </a:bodyPr>
          <a:lstStyle/>
          <a:p>
            <a:r>
              <a:rPr lang="en-US" sz="2800" dirty="0" smtClean="0">
                <a:latin typeface="Arial" panose="020B0604020202020204" pitchFamily="34" charset="0"/>
                <a:cs typeface="Arial" panose="020B0604020202020204" pitchFamily="34" charset="0"/>
              </a:rPr>
              <a:t>Students are engaged with learning materials at home </a:t>
            </a:r>
          </a:p>
          <a:p>
            <a:r>
              <a:rPr lang="en-US" sz="2800" dirty="0" smtClean="0">
                <a:latin typeface="Arial" panose="020B0604020202020204" pitchFamily="34" charset="0"/>
                <a:cs typeface="Arial" panose="020B0604020202020204" pitchFamily="34" charset="0"/>
              </a:rPr>
              <a:t>We can download material which is ready made (from the “digital school” platform and relevant to what we have been doing in class so far), modify it according to learners’ needs or create our own, based on the learners’ level</a:t>
            </a:r>
          </a:p>
          <a:p>
            <a:r>
              <a:rPr lang="en-US" sz="2800" dirty="0" smtClean="0">
                <a:latin typeface="Arial" panose="020B0604020202020204" pitchFamily="34" charset="0"/>
                <a:cs typeface="Arial" panose="020B0604020202020204" pitchFamily="34" charset="0"/>
              </a:rPr>
              <a:t> We then upload the material on the relevant file of the lesson  we have created, preferably </a:t>
            </a:r>
            <a:r>
              <a:rPr lang="en-US" sz="2800" dirty="0">
                <a:latin typeface="Arial" panose="020B0604020202020204" pitchFamily="34" charset="0"/>
                <a:cs typeface="Arial" panose="020B0604020202020204" pitchFamily="34" charset="0"/>
              </a:rPr>
              <a:t>on </a:t>
            </a:r>
            <a:r>
              <a:rPr lang="en-US" sz="2800" dirty="0" smtClean="0">
                <a:latin typeface="Arial" panose="020B0604020202020204" pitchFamily="34" charset="0"/>
                <a:cs typeface="Arial" panose="020B0604020202020204" pitchFamily="34" charset="0"/>
              </a:rPr>
              <a:t>e-class, or other platforms/means we may need to use at the moment, to communicate with the students </a:t>
            </a:r>
          </a:p>
          <a:p>
            <a:endParaRPr lang="en-US" dirty="0" smtClean="0"/>
          </a:p>
          <a:p>
            <a:endParaRPr lang="en-US" dirty="0" smtClean="0"/>
          </a:p>
          <a:p>
            <a:pPr marL="0" indent="0">
              <a:buNone/>
            </a:pPr>
            <a:endParaRPr lang="en-US" dirty="0"/>
          </a:p>
          <a:p>
            <a:endParaRPr lang="en-US" dirty="0" smtClean="0"/>
          </a:p>
          <a:p>
            <a:pPr marL="0" indent="0">
              <a:buNone/>
            </a:pPr>
            <a:endParaRPr lang="el-GR" dirty="0"/>
          </a:p>
        </p:txBody>
      </p:sp>
    </p:spTree>
    <p:extLst>
      <p:ext uri="{BB962C8B-B14F-4D97-AF65-F5344CB8AC3E}">
        <p14:creationId xmlns:p14="http://schemas.microsoft.com/office/powerpoint/2010/main" val="279601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817583"/>
            <a:ext cx="6965245" cy="451177"/>
          </a:xfrm>
        </p:spPr>
        <p:txBody>
          <a:bodyPr>
            <a:normAutofit fontScale="90000"/>
          </a:bodyPr>
          <a:lstStyle/>
          <a:p>
            <a:r>
              <a:rPr lang="en-US" b="1" dirty="0" smtClean="0">
                <a:solidFill>
                  <a:srgbClr val="002060"/>
                </a:solidFill>
                <a:latin typeface="Arial" panose="020B0604020202020204" pitchFamily="34" charset="0"/>
                <a:cs typeface="Arial" panose="020B0604020202020204" pitchFamily="34" charset="0"/>
              </a:rPr>
              <a:t>5b. </a:t>
            </a:r>
            <a:r>
              <a:rPr lang="en-US" b="1" dirty="0">
                <a:solidFill>
                  <a:srgbClr val="002060"/>
                </a:solidFill>
                <a:latin typeface="Arial" panose="020B0604020202020204" pitchFamily="34" charset="0"/>
                <a:cs typeface="Arial" panose="020B0604020202020204" pitchFamily="34" charset="0"/>
              </a:rPr>
              <a:t>How do we do it?</a:t>
            </a:r>
            <a:endParaRPr lang="el-GR" dirty="0"/>
          </a:p>
        </p:txBody>
      </p:sp>
      <p:sp>
        <p:nvSpPr>
          <p:cNvPr id="3" name="Θέση περιεχομένου 2"/>
          <p:cNvSpPr>
            <a:spLocks noGrp="1"/>
          </p:cNvSpPr>
          <p:nvPr>
            <p:ph idx="1"/>
          </p:nvPr>
        </p:nvSpPr>
        <p:spPr>
          <a:xfrm>
            <a:off x="899592" y="1484784"/>
            <a:ext cx="7416824" cy="4680520"/>
          </a:xfrm>
        </p:spPr>
        <p:txBody>
          <a:bodyPr>
            <a:normAutofit fontScale="92500"/>
          </a:bodyPr>
          <a:lstStyle/>
          <a:p>
            <a:r>
              <a:rPr lang="en-US" dirty="0" smtClean="0">
                <a:latin typeface="Arial" panose="020B0604020202020204" pitchFamily="34" charset="0"/>
                <a:cs typeface="Arial" panose="020B0604020202020204" pitchFamily="34" charset="0"/>
              </a:rPr>
              <a:t>Organize the lessons based on short projects and contextualized thematic areas preferably (especially </a:t>
            </a:r>
            <a:r>
              <a:rPr lang="en-US" b="1" dirty="0" smtClean="0">
                <a:latin typeface="Arial" panose="020B0604020202020204" pitchFamily="34" charset="0"/>
                <a:cs typeface="Arial" panose="020B0604020202020204" pitchFamily="34" charset="0"/>
              </a:rPr>
              <a:t>for Junior High or Senior High learners</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a:t>
            </a:r>
            <a:r>
              <a:rPr lang="en-US" b="1" dirty="0" smtClean="0">
                <a:latin typeface="Arial" panose="020B0604020202020204" pitchFamily="34" charset="0"/>
                <a:cs typeface="Arial" panose="020B0604020202020204" pitchFamily="34" charset="0"/>
              </a:rPr>
              <a:t>whereas for primary level</a:t>
            </a:r>
            <a:r>
              <a:rPr lang="en-US" dirty="0" smtClean="0">
                <a:latin typeface="Arial" panose="020B0604020202020204" pitchFamily="34" charset="0"/>
                <a:cs typeface="Arial" panose="020B0604020202020204" pitchFamily="34" charset="0"/>
              </a:rPr>
              <a:t> students you could focus on short stories/games/texts etc. or grammar and vocabulary tasks (preferably contextualized)</a:t>
            </a:r>
          </a:p>
          <a:p>
            <a:r>
              <a:rPr lang="en-US" dirty="0" smtClean="0">
                <a:latin typeface="Arial" panose="020B0604020202020204" pitchFamily="34" charset="0"/>
                <a:cs typeface="Arial" panose="020B0604020202020204" pitchFamily="34" charset="0"/>
              </a:rPr>
              <a:t>Remember to </a:t>
            </a:r>
            <a:r>
              <a:rPr lang="en-US" dirty="0">
                <a:latin typeface="Arial" panose="020B0604020202020204" pitchFamily="34" charset="0"/>
                <a:cs typeface="Arial" panose="020B0604020202020204" pitchFamily="34" charset="0"/>
              </a:rPr>
              <a:t>post frequent announcements to inform learners of what </a:t>
            </a:r>
            <a:r>
              <a:rPr lang="en-US" dirty="0" smtClean="0">
                <a:latin typeface="Arial" panose="020B0604020202020204" pitchFamily="34" charset="0"/>
                <a:cs typeface="Arial" panose="020B0604020202020204" pitchFamily="34" charset="0"/>
              </a:rPr>
              <a:t>you </a:t>
            </a:r>
            <a:r>
              <a:rPr lang="en-US" dirty="0">
                <a:latin typeface="Arial" panose="020B0604020202020204" pitchFamily="34" charset="0"/>
                <a:cs typeface="Arial" panose="020B0604020202020204" pitchFamily="34" charset="0"/>
              </a:rPr>
              <a:t>have prepared </a:t>
            </a:r>
            <a:r>
              <a:rPr lang="en-US" dirty="0" smtClean="0">
                <a:latin typeface="Arial" panose="020B0604020202020204" pitchFamily="34" charset="0"/>
                <a:cs typeface="Arial" panose="020B0604020202020204" pitchFamily="34" charset="0"/>
              </a:rPr>
              <a:t>for them </a:t>
            </a:r>
          </a:p>
          <a:p>
            <a:r>
              <a:rPr lang="en-US" dirty="0" smtClean="0">
                <a:latin typeface="Arial" panose="020B0604020202020204" pitchFamily="34" charset="0"/>
                <a:cs typeface="Arial" panose="020B0604020202020204" pitchFamily="34" charset="0"/>
              </a:rPr>
              <a:t>It might work better if you allocated more time to asynchronous and less to synchronous work – if this might be the case (Upload material, let students work on it and have some meetings to discuss questions or clarify vague points)</a:t>
            </a:r>
          </a:p>
          <a:p>
            <a:endParaRPr lang="en-US"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486897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692697"/>
            <a:ext cx="6965245" cy="648071"/>
          </a:xfrm>
        </p:spPr>
        <p:txBody>
          <a:bodyPr>
            <a:normAutofit/>
          </a:bodyPr>
          <a:lstStyle/>
          <a:p>
            <a:r>
              <a:rPr lang="en-US" sz="3200" b="1" dirty="0">
                <a:solidFill>
                  <a:srgbClr val="002060"/>
                </a:solidFill>
                <a:latin typeface="Arial" panose="020B0604020202020204" pitchFamily="34" charset="0"/>
                <a:cs typeface="Arial" panose="020B0604020202020204" pitchFamily="34" charset="0"/>
              </a:rPr>
              <a:t>6</a:t>
            </a:r>
            <a:r>
              <a:rPr lang="en-US" sz="3200" b="1" dirty="0" smtClean="0">
                <a:solidFill>
                  <a:srgbClr val="002060"/>
                </a:solidFill>
                <a:latin typeface="Arial" panose="020B0604020202020204" pitchFamily="34" charset="0"/>
                <a:cs typeface="Arial" panose="020B0604020202020204" pitchFamily="34" charset="0"/>
              </a:rPr>
              <a:t>. What material can we use?</a:t>
            </a:r>
            <a:endParaRPr lang="el-GR" sz="3200"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755576" y="1340768"/>
            <a:ext cx="7632848" cy="4824536"/>
          </a:xfrm>
        </p:spPr>
        <p:txBody>
          <a:bodyPr>
            <a:normAutofit fontScale="55000" lnSpcReduction="20000"/>
          </a:bodyPr>
          <a:lstStyle/>
          <a:p>
            <a:pPr marL="0" indent="0">
              <a:buNone/>
            </a:pPr>
            <a:r>
              <a:rPr lang="en-US" sz="3100" b="1" dirty="0" smtClean="0">
                <a:latin typeface="Arial" panose="020B0604020202020204" pitchFamily="34" charset="0"/>
                <a:cs typeface="Arial" panose="020B0604020202020204" pitchFamily="34" charset="0"/>
              </a:rPr>
              <a:t>   </a:t>
            </a:r>
            <a:r>
              <a:rPr lang="en-US" sz="3800" b="1" dirty="0" smtClean="0">
                <a:latin typeface="Arial" panose="020B0604020202020204" pitchFamily="34" charset="0"/>
                <a:cs typeface="Arial" panose="020B0604020202020204" pitchFamily="34" charset="0"/>
              </a:rPr>
              <a:t>You can ask </a:t>
            </a:r>
            <a:r>
              <a:rPr lang="en-US" sz="3800" b="1" dirty="0">
                <a:latin typeface="Arial" panose="020B0604020202020204" pitchFamily="34" charset="0"/>
                <a:cs typeface="Arial" panose="020B0604020202020204" pitchFamily="34" charset="0"/>
              </a:rPr>
              <a:t>students to: </a:t>
            </a:r>
            <a:endParaRPr lang="en-US" sz="3800" b="1" dirty="0" smtClean="0">
              <a:latin typeface="Arial" panose="020B0604020202020204" pitchFamily="34" charset="0"/>
              <a:cs typeface="Arial" panose="020B0604020202020204" pitchFamily="34" charset="0"/>
            </a:endParaRPr>
          </a:p>
          <a:p>
            <a:r>
              <a:rPr lang="en-US" sz="3800" dirty="0" smtClean="0">
                <a:latin typeface="Arial" panose="020B0604020202020204" pitchFamily="34" charset="0"/>
                <a:cs typeface="Arial" panose="020B0604020202020204" pitchFamily="34" charset="0"/>
              </a:rPr>
              <a:t>Do short projects based on some research, if possible</a:t>
            </a:r>
          </a:p>
          <a:p>
            <a:r>
              <a:rPr lang="en-US" sz="3800" dirty="0" smtClean="0">
                <a:latin typeface="Arial" panose="020B0604020202020204" pitchFamily="34" charset="0"/>
                <a:cs typeface="Arial" panose="020B0604020202020204" pitchFamily="34" charset="0"/>
              </a:rPr>
              <a:t>Watch a video and write a summary/main ideas</a:t>
            </a:r>
          </a:p>
          <a:p>
            <a:r>
              <a:rPr lang="en-US" sz="3800" dirty="0" smtClean="0">
                <a:latin typeface="Arial" panose="020B0604020202020204" pitchFamily="34" charset="0"/>
                <a:cs typeface="Arial" panose="020B0604020202020204" pitchFamily="34" charset="0"/>
              </a:rPr>
              <a:t>Read a text and answer questions</a:t>
            </a:r>
          </a:p>
          <a:p>
            <a:r>
              <a:rPr lang="en-US" sz="3800" dirty="0" smtClean="0">
                <a:latin typeface="Arial" panose="020B0604020202020204" pitchFamily="34" charset="0"/>
                <a:cs typeface="Arial" panose="020B0604020202020204" pitchFamily="34" charset="0"/>
              </a:rPr>
              <a:t>Do revision grammar/vocabulary exercises</a:t>
            </a:r>
          </a:p>
          <a:p>
            <a:r>
              <a:rPr lang="en-US" sz="3800" dirty="0" smtClean="0">
                <a:latin typeface="Arial" panose="020B0604020202020204" pitchFamily="34" charset="0"/>
                <a:cs typeface="Arial" panose="020B0604020202020204" pitchFamily="34" charset="0"/>
              </a:rPr>
              <a:t>Do writing production activities for different types of texts</a:t>
            </a:r>
          </a:p>
          <a:p>
            <a:r>
              <a:rPr lang="en-US" sz="3800" dirty="0" smtClean="0">
                <a:latin typeface="Arial" panose="020B0604020202020204" pitchFamily="34" charset="0"/>
                <a:cs typeface="Arial" panose="020B0604020202020204" pitchFamily="34" charset="0"/>
              </a:rPr>
              <a:t>Discuss about their feelings or ideas on their favorite topic </a:t>
            </a:r>
          </a:p>
          <a:p>
            <a:r>
              <a:rPr lang="en-US" sz="3800" dirty="0" smtClean="0">
                <a:latin typeface="Arial" panose="020B0604020202020204" pitchFamily="34" charset="0"/>
                <a:cs typeface="Arial" panose="020B0604020202020204" pitchFamily="34" charset="0"/>
              </a:rPr>
              <a:t>Read a short story and </a:t>
            </a:r>
            <a:r>
              <a:rPr lang="en-US" sz="3800" dirty="0">
                <a:latin typeface="Arial" panose="020B0604020202020204" pitchFamily="34" charset="0"/>
                <a:cs typeface="Arial" panose="020B0604020202020204" pitchFamily="34" charset="0"/>
              </a:rPr>
              <a:t>give another </a:t>
            </a:r>
            <a:r>
              <a:rPr lang="en-US" sz="3800" dirty="0" smtClean="0">
                <a:latin typeface="Arial" panose="020B0604020202020204" pitchFamily="34" charset="0"/>
                <a:cs typeface="Arial" panose="020B0604020202020204" pitchFamily="34" charset="0"/>
              </a:rPr>
              <a:t>ending or talk </a:t>
            </a:r>
            <a:r>
              <a:rPr lang="en-US" sz="3800" dirty="0">
                <a:latin typeface="Arial" panose="020B0604020202020204" pitchFamily="34" charset="0"/>
                <a:cs typeface="Arial" panose="020B0604020202020204" pitchFamily="34" charset="0"/>
              </a:rPr>
              <a:t>about </a:t>
            </a:r>
            <a:r>
              <a:rPr lang="en-US" sz="3800" dirty="0" smtClean="0">
                <a:latin typeface="Arial" panose="020B0604020202020204" pitchFamily="34" charset="0"/>
                <a:cs typeface="Arial" panose="020B0604020202020204" pitchFamily="34" charset="0"/>
              </a:rPr>
              <a:t>the ideas </a:t>
            </a:r>
            <a:r>
              <a:rPr lang="en-US" sz="3800" dirty="0">
                <a:latin typeface="Arial" panose="020B0604020202020204" pitchFamily="34" charset="0"/>
                <a:cs typeface="Arial" panose="020B0604020202020204" pitchFamily="34" charset="0"/>
              </a:rPr>
              <a:t>and </a:t>
            </a:r>
            <a:r>
              <a:rPr lang="en-US" sz="3800" dirty="0" smtClean="0">
                <a:latin typeface="Arial" panose="020B0604020202020204" pitchFamily="34" charset="0"/>
                <a:cs typeface="Arial" panose="020B0604020202020204" pitchFamily="34" charset="0"/>
              </a:rPr>
              <a:t>the messages in </a:t>
            </a:r>
            <a:r>
              <a:rPr lang="en-US" sz="3800" dirty="0">
                <a:latin typeface="Arial" panose="020B0604020202020204" pitchFamily="34" charset="0"/>
                <a:cs typeface="Arial" panose="020B0604020202020204" pitchFamily="34" charset="0"/>
              </a:rPr>
              <a:t>it</a:t>
            </a:r>
          </a:p>
          <a:p>
            <a:r>
              <a:rPr lang="en-US" sz="3800" dirty="0" smtClean="0">
                <a:latin typeface="Arial" panose="020B0604020202020204" pitchFamily="34" charset="0"/>
                <a:cs typeface="Arial" panose="020B0604020202020204" pitchFamily="34" charset="0"/>
              </a:rPr>
              <a:t>Create their own short stories</a:t>
            </a:r>
          </a:p>
          <a:p>
            <a:r>
              <a:rPr lang="en-US" sz="3800" dirty="0" smtClean="0">
                <a:latin typeface="Arial" panose="020B0604020202020204" pitchFamily="34" charset="0"/>
                <a:cs typeface="Arial" panose="020B0604020202020204" pitchFamily="34" charset="0"/>
              </a:rPr>
              <a:t>And any other activity you feel </a:t>
            </a:r>
            <a:r>
              <a:rPr lang="en-US" sz="3800" dirty="0" smtClean="0">
                <a:latin typeface="Arial" panose="020B0604020202020204" pitchFamily="34" charset="0"/>
                <a:cs typeface="Arial" panose="020B0604020202020204" pitchFamily="34" charset="0"/>
              </a:rPr>
              <a:t>is </a:t>
            </a:r>
            <a:r>
              <a:rPr lang="en-US" sz="3800" dirty="0" smtClean="0">
                <a:latin typeface="Arial" panose="020B0604020202020204" pitchFamily="34" charset="0"/>
                <a:cs typeface="Arial" panose="020B0604020202020204" pitchFamily="34" charset="0"/>
              </a:rPr>
              <a:t>appropriate, you wish to try, or used to do in the classroom, if possible</a:t>
            </a:r>
          </a:p>
          <a:p>
            <a:r>
              <a:rPr lang="en-US" sz="3800" b="1" dirty="0" smtClean="0">
                <a:solidFill>
                  <a:srgbClr val="C00000"/>
                </a:solidFill>
                <a:latin typeface="Arial" panose="020B0604020202020204" pitchFamily="34" charset="0"/>
                <a:cs typeface="Arial" panose="020B0604020202020204" pitchFamily="34" charset="0"/>
              </a:rPr>
              <a:t>IT ALL DEPENDS ON THE LEVEL OF THE LEARNERS AND THEIR PARTICULAR NEEDS WHICH ONLY THE CLASS TEACHER KNOWS!!  </a:t>
            </a:r>
          </a:p>
          <a:p>
            <a:endParaRPr lang="en-US" sz="3000" b="1" dirty="0" smtClean="0">
              <a:solidFill>
                <a:srgbClr val="C00000"/>
              </a:solidFill>
              <a:latin typeface="Arial" panose="020B0604020202020204" pitchFamily="34" charset="0"/>
              <a:cs typeface="Arial" panose="020B0604020202020204" pitchFamily="34" charset="0"/>
            </a:endParaRPr>
          </a:p>
          <a:p>
            <a:endParaRPr lang="en-US" sz="3000" dirty="0" smtClean="0">
              <a:latin typeface="Arial" panose="020B0604020202020204" pitchFamily="34" charset="0"/>
              <a:cs typeface="Arial" panose="020B0604020202020204" pitchFamily="34" charset="0"/>
            </a:endParaRPr>
          </a:p>
          <a:p>
            <a:pPr marL="0" indent="0">
              <a:buNone/>
            </a:pPr>
            <a:endParaRPr lang="en-US" dirty="0" smtClean="0"/>
          </a:p>
          <a:p>
            <a:endParaRPr lang="el-GR" dirty="0"/>
          </a:p>
        </p:txBody>
      </p:sp>
    </p:spTree>
    <p:extLst>
      <p:ext uri="{BB962C8B-B14F-4D97-AF65-F5344CB8AC3E}">
        <p14:creationId xmlns:p14="http://schemas.microsoft.com/office/powerpoint/2010/main" val="3489947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77" y="620689"/>
            <a:ext cx="7304692" cy="432047"/>
          </a:xfrm>
        </p:spPr>
        <p:txBody>
          <a:bodyPr>
            <a:noAutofit/>
          </a:bodyPr>
          <a:lstStyle/>
          <a:p>
            <a:r>
              <a:rPr lang="en-US" sz="3200" b="1" dirty="0">
                <a:solidFill>
                  <a:srgbClr val="002060"/>
                </a:solidFill>
                <a:latin typeface="Arial" panose="020B0604020202020204" pitchFamily="34" charset="0"/>
                <a:cs typeface="Arial" panose="020B0604020202020204" pitchFamily="34" charset="0"/>
              </a:rPr>
              <a:t>7</a:t>
            </a:r>
            <a:r>
              <a:rPr lang="en-US" sz="3200" b="1" dirty="0" smtClean="0">
                <a:solidFill>
                  <a:srgbClr val="002060"/>
                </a:solidFill>
                <a:latin typeface="Arial" panose="020B0604020202020204" pitchFamily="34" charset="0"/>
                <a:cs typeface="Arial" panose="020B0604020202020204" pitchFamily="34" charset="0"/>
              </a:rPr>
              <a:t>. Useful links for material and tools</a:t>
            </a:r>
            <a:endParaRPr lang="el-GR" sz="3200"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755576" y="980728"/>
            <a:ext cx="7560840" cy="5256584"/>
          </a:xfrm>
        </p:spPr>
        <p:txBody>
          <a:bodyPr>
            <a:noAutofit/>
          </a:bodyPr>
          <a:lstStyle/>
          <a:p>
            <a:r>
              <a:rPr lang="en-US" dirty="0">
                <a:latin typeface="Arial" panose="020B0604020202020204" pitchFamily="34" charset="0"/>
                <a:cs typeface="Arial" panose="020B0604020202020204" pitchFamily="34" charset="0"/>
                <a:hlinkClick r:id="rId2"/>
              </a:rPr>
              <a:t>http://photodentro.edu.gr/aggregator/</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3"/>
              </a:rPr>
              <a:t>http://rcel.enl.uoa.gr/peap/</a:t>
            </a:r>
            <a:endParaRPr lang="en-US" dirty="0">
              <a:latin typeface="Arial" panose="020B0604020202020204" pitchFamily="34" charset="0"/>
              <a:cs typeface="Arial" panose="020B0604020202020204" pitchFamily="34" charset="0"/>
              <a:hlinkClick r:id="rId4"/>
            </a:endParaRPr>
          </a:p>
          <a:p>
            <a:r>
              <a:rPr lang="el-GR" dirty="0">
                <a:latin typeface="Arial" panose="020B0604020202020204" pitchFamily="34" charset="0"/>
                <a:cs typeface="Arial" panose="020B0604020202020204" pitchFamily="34" charset="0"/>
                <a:hlinkClick r:id="rId5"/>
              </a:rPr>
              <a:t>https://learnenglishkids.britishcouncil.org/</a:t>
            </a:r>
            <a:endParaRPr lang="en-US" dirty="0">
              <a:latin typeface="Arial" panose="020B0604020202020204" pitchFamily="34" charset="0"/>
              <a:cs typeface="Arial" panose="020B0604020202020204" pitchFamily="34" charset="0"/>
            </a:endParaRPr>
          </a:p>
          <a:p>
            <a:r>
              <a:rPr lang="el-GR" dirty="0">
                <a:latin typeface="Arial" panose="020B0604020202020204" pitchFamily="34" charset="0"/>
                <a:cs typeface="Arial" panose="020B0604020202020204" pitchFamily="34" charset="0"/>
                <a:hlinkClick r:id="rId6"/>
              </a:rPr>
              <a:t>https://global.cbeebies.com/</a:t>
            </a:r>
            <a:endParaRPr lang="en-US" dirty="0">
              <a:latin typeface="Arial" panose="020B0604020202020204" pitchFamily="34" charset="0"/>
              <a:cs typeface="Arial" panose="020B0604020202020204" pitchFamily="34" charset="0"/>
            </a:endParaRPr>
          </a:p>
          <a:p>
            <a:r>
              <a:rPr lang="el-GR" dirty="0">
                <a:latin typeface="Arial" panose="020B0604020202020204" pitchFamily="34" charset="0"/>
                <a:cs typeface="Arial" panose="020B0604020202020204" pitchFamily="34" charset="0"/>
                <a:hlinkClick r:id="rId7"/>
              </a:rPr>
              <a:t>https://www.youtube.com/watch?v=_mIZy1S9sVI</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l-GR" dirty="0">
                <a:latin typeface="Arial" panose="020B0604020202020204" pitchFamily="34" charset="0"/>
                <a:cs typeface="Arial" panose="020B0604020202020204" pitchFamily="34" charset="0"/>
                <a:hlinkClick r:id="rId8"/>
              </a:rPr>
              <a:t>https://kids.nationalgeographic.com/</a:t>
            </a:r>
            <a:endParaRPr lang="en-US" dirty="0">
              <a:latin typeface="Arial" panose="020B0604020202020204" pitchFamily="34" charset="0"/>
              <a:cs typeface="Arial" panose="020B0604020202020204" pitchFamily="34" charset="0"/>
            </a:endParaRPr>
          </a:p>
          <a:p>
            <a:r>
              <a:rPr lang="el-GR" dirty="0">
                <a:latin typeface="Arial" panose="020B0604020202020204" pitchFamily="34" charset="0"/>
                <a:cs typeface="Arial" panose="020B0604020202020204" pitchFamily="34" charset="0"/>
                <a:hlinkClick r:id="rId9"/>
              </a:rPr>
              <a:t>https://www.kids-world-travel-guide.com/</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hlinkClick r:id="rId4"/>
              </a:rPr>
              <a:t>https</a:t>
            </a:r>
            <a:r>
              <a:rPr lang="en-US" dirty="0">
                <a:latin typeface="Arial" panose="020B0604020202020204" pitchFamily="34" charset="0"/>
                <a:cs typeface="Arial" panose="020B0604020202020204" pitchFamily="34" charset="0"/>
                <a:hlinkClick r:id="rId4"/>
              </a:rPr>
              <a:t>://zoom.us/</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10"/>
              </a:rPr>
              <a:t>https://www.skype.com/en/</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11"/>
              </a:rPr>
              <a:t>https://padlet.com/</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12"/>
              </a:rPr>
              <a:t>https://classroom.google.com/</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13"/>
              </a:rPr>
              <a:t>https://hangouts.google.com/</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914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5023" y="817583"/>
            <a:ext cx="6965245" cy="307161"/>
          </a:xfrm>
        </p:spPr>
        <p:txBody>
          <a:bodyPr>
            <a:noAutofit/>
          </a:bodyPr>
          <a:lstStyle/>
          <a:p>
            <a:r>
              <a:rPr lang="en-US" sz="3200" b="1" dirty="0">
                <a:solidFill>
                  <a:srgbClr val="002060"/>
                </a:solidFill>
                <a:latin typeface="Arial" panose="020B0604020202020204" pitchFamily="34" charset="0"/>
                <a:cs typeface="Arial" panose="020B0604020202020204" pitchFamily="34" charset="0"/>
              </a:rPr>
              <a:t>8</a:t>
            </a:r>
            <a:r>
              <a:rPr lang="en-US" sz="3200" b="1" dirty="0" smtClean="0">
                <a:solidFill>
                  <a:srgbClr val="002060"/>
                </a:solidFill>
                <a:latin typeface="Arial" panose="020B0604020202020204" pitchFamily="34" charset="0"/>
                <a:cs typeface="Arial" panose="020B0604020202020204" pitchFamily="34" charset="0"/>
              </a:rPr>
              <a:t>. Where should we focus?</a:t>
            </a:r>
            <a:endParaRPr lang="el-GR" sz="3200" b="1" dirty="0">
              <a:solidFill>
                <a:srgbClr val="002060"/>
              </a:solidFill>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755576" y="1268760"/>
            <a:ext cx="7704856" cy="4968552"/>
          </a:xfrm>
        </p:spPr>
        <p:txBody>
          <a:bodyPr>
            <a:noAutofit/>
          </a:bodyPr>
          <a:lstStyle/>
          <a:p>
            <a:r>
              <a:rPr lang="en-US" sz="2000" dirty="0" smtClean="0">
                <a:latin typeface="Arial" panose="020B0604020202020204" pitchFamily="34" charset="0"/>
                <a:cs typeface="Arial" panose="020B0604020202020204" pitchFamily="34" charset="0"/>
              </a:rPr>
              <a:t>Simplify the material</a:t>
            </a:r>
          </a:p>
          <a:p>
            <a:r>
              <a:rPr lang="en-US" sz="2000" dirty="0" smtClean="0">
                <a:latin typeface="Arial" panose="020B0604020202020204" pitchFamily="34" charset="0"/>
                <a:cs typeface="Arial" panose="020B0604020202020204" pitchFamily="34" charset="0"/>
              </a:rPr>
              <a:t>Give plenty of easy examples</a:t>
            </a:r>
          </a:p>
          <a:p>
            <a:r>
              <a:rPr lang="en-US" sz="2000" dirty="0" smtClean="0">
                <a:latin typeface="Arial" panose="020B0604020202020204" pitchFamily="34" charset="0"/>
                <a:cs typeface="Arial" panose="020B0604020202020204" pitchFamily="34" charset="0"/>
              </a:rPr>
              <a:t>Provide mixed ability tasks</a:t>
            </a:r>
          </a:p>
          <a:p>
            <a:r>
              <a:rPr lang="en-US" sz="2000" dirty="0" smtClean="0">
                <a:latin typeface="Arial" panose="020B0604020202020204" pitchFamily="34" charset="0"/>
                <a:cs typeface="Arial" panose="020B0604020202020204" pitchFamily="34" charset="0"/>
              </a:rPr>
              <a:t>Don’t expect a lot –participation matters most</a:t>
            </a:r>
          </a:p>
          <a:p>
            <a:r>
              <a:rPr lang="en-US" sz="2000" dirty="0" smtClean="0">
                <a:latin typeface="Arial" panose="020B0604020202020204" pitchFamily="34" charset="0"/>
                <a:cs typeface="Arial" panose="020B0604020202020204" pitchFamily="34" charset="0"/>
              </a:rPr>
              <a:t>Remember to focus on </a:t>
            </a:r>
            <a:r>
              <a:rPr lang="en-US" sz="2000" b="1" u="sng" dirty="0" smtClean="0">
                <a:latin typeface="Arial" panose="020B0604020202020204" pitchFamily="34" charset="0"/>
                <a:cs typeface="Arial" panose="020B0604020202020204" pitchFamily="34" charset="0"/>
              </a:rPr>
              <a:t>revision</a:t>
            </a:r>
            <a:r>
              <a:rPr lang="en-US" sz="2000" dirty="0" smtClean="0">
                <a:latin typeface="Arial" panose="020B0604020202020204" pitchFamily="34" charset="0"/>
                <a:cs typeface="Arial" panose="020B0604020202020204" pitchFamily="34" charset="0"/>
              </a:rPr>
              <a:t>. We don’t aim at new knowledge at this point</a:t>
            </a:r>
          </a:p>
          <a:p>
            <a:r>
              <a:rPr lang="en-US" sz="2000" dirty="0" smtClean="0">
                <a:latin typeface="Arial" panose="020B0604020202020204" pitchFamily="34" charset="0"/>
                <a:cs typeface="Arial" panose="020B0604020202020204" pitchFamily="34" charset="0"/>
              </a:rPr>
              <a:t>Justify your materials decisions – explain why you are uploading this or that. BE CONCISE WITH CLEAR GUIDELINES AND INSTRUCTIONS</a:t>
            </a:r>
          </a:p>
          <a:p>
            <a:r>
              <a:rPr lang="en-US" sz="2000" dirty="0" smtClean="0">
                <a:latin typeface="Arial" panose="020B0604020202020204" pitchFamily="34" charset="0"/>
                <a:cs typeface="Arial" panose="020B0604020202020204" pitchFamily="34" charset="0"/>
              </a:rPr>
              <a:t>Provide short tasks and not </a:t>
            </a:r>
            <a:r>
              <a:rPr lang="en-US" sz="2000" dirty="0" smtClean="0">
                <a:latin typeface="Arial" panose="020B0604020202020204" pitchFamily="34" charset="0"/>
                <a:cs typeface="Arial" panose="020B0604020202020204" pitchFamily="34" charset="0"/>
              </a:rPr>
              <a:t>demanding – always based on learners’ level and needs</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Provide an overview and a rationale for the planned activities</a:t>
            </a:r>
          </a:p>
          <a:p>
            <a:r>
              <a:rPr lang="en-US" sz="2000" dirty="0" smtClean="0">
                <a:latin typeface="Arial" panose="020B0604020202020204" pitchFamily="34" charset="0"/>
                <a:cs typeface="Arial" panose="020B0604020202020204" pitchFamily="34" charset="0"/>
              </a:rPr>
              <a:t>Provide feedback if possible</a:t>
            </a:r>
          </a:p>
          <a:p>
            <a:r>
              <a:rPr lang="en-US" sz="2000" dirty="0" smtClean="0">
                <a:latin typeface="Arial" panose="020B0604020202020204" pitchFamily="34" charset="0"/>
                <a:cs typeface="Arial" panose="020B0604020202020204" pitchFamily="34" charset="0"/>
              </a:rPr>
              <a:t>Be </a:t>
            </a:r>
            <a:r>
              <a:rPr lang="en-US" sz="2000" dirty="0" smtClean="0">
                <a:latin typeface="Arial" panose="020B0604020202020204" pitchFamily="34" charset="0"/>
                <a:cs typeface="Arial" panose="020B0604020202020204" pitchFamily="34" charset="0"/>
              </a:rPr>
              <a:t>inventive!</a:t>
            </a:r>
            <a:endParaRPr lang="en-U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10134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Πινέζα">
  <a:themeElements>
    <a:clrScheme name="Πινέζα">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Πινέζα">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Πινέζα">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642</TotalTime>
  <Words>690</Words>
  <Application>Microsoft Office PowerPoint</Application>
  <PresentationFormat>Προβολή στην οθόνη (4:3)</PresentationFormat>
  <Paragraphs>84</Paragraphs>
  <Slides>10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Πινέζα</vt:lpstr>
      <vt:lpstr>Distance Learning for ELT</vt:lpstr>
      <vt:lpstr>2. Distance Learning</vt:lpstr>
      <vt:lpstr>3. What is it?</vt:lpstr>
      <vt:lpstr>4. What do we aim at?</vt:lpstr>
      <vt:lpstr>5a. How do we do it?</vt:lpstr>
      <vt:lpstr>5b. How do we do it?</vt:lpstr>
      <vt:lpstr>6. What material can we use?</vt:lpstr>
      <vt:lpstr>7. Useful links for material and tools</vt:lpstr>
      <vt:lpstr>8. Where should we focus?</vt:lpstr>
      <vt:lpstr>9. How can we help students?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distance learning courses</dc:title>
  <dc:creator>User</dc:creator>
  <cp:lastModifiedBy>User</cp:lastModifiedBy>
  <cp:revision>24</cp:revision>
  <dcterms:created xsi:type="dcterms:W3CDTF">2020-03-25T12:15:01Z</dcterms:created>
  <dcterms:modified xsi:type="dcterms:W3CDTF">2020-03-27T08:39:37Z</dcterms:modified>
</cp:coreProperties>
</file>